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8A88671-7E18-4661-A4A2-DA1E1481B8F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983D752-A1A1-4B83-9957-B356AB51AB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ADJECTIVES </a:t>
            </a:r>
            <a:br>
              <a:rPr lang="sr-Latn-RS" dirty="0" smtClean="0"/>
            </a:br>
            <a:r>
              <a:rPr lang="sr-Latn-RS" dirty="0" smtClean="0"/>
              <a:t>(-ED/-ING)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Adjectives</a:t>
            </a:r>
          </a:p>
          <a:p>
            <a:r>
              <a:rPr lang="sr-Latn-RS" dirty="0" smtClean="0"/>
              <a:t>Tenses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7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2. Describe the scene by combining these sentences into one: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en-US" dirty="0" smtClean="0"/>
              <a:t>I can hear someone. They are singing. </a:t>
            </a:r>
          </a:p>
          <a:p>
            <a:pPr marL="525780" indent="-457200">
              <a:buAutoNum type="arabicPeriod"/>
            </a:pPr>
            <a:r>
              <a:rPr lang="en-US" dirty="0" smtClean="0"/>
              <a:t>I can see a burglar. He is jumping through the window!</a:t>
            </a:r>
          </a:p>
          <a:p>
            <a:pPr marL="525780" indent="-457200">
              <a:buAutoNum type="arabicPeriod"/>
            </a:pPr>
            <a:r>
              <a:rPr lang="en-US" dirty="0" smtClean="0"/>
              <a:t>There is something. It is sleeping under the tree.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3. Describe these words in one or two sentences (</a:t>
            </a:r>
            <a:r>
              <a:rPr lang="en-US" sz="2800" dirty="0" err="1" smtClean="0"/>
              <a:t>svojim</a:t>
            </a:r>
            <a:r>
              <a:rPr lang="en-US" sz="2800" dirty="0" smtClean="0"/>
              <a:t> re</a:t>
            </a:r>
            <a:r>
              <a:rPr lang="sr-Latn-RS" sz="2800" dirty="0" smtClean="0"/>
              <a:t>či</a:t>
            </a:r>
            <a:r>
              <a:rPr lang="en-US" sz="2800" dirty="0" smtClean="0"/>
              <a:t>ma</a:t>
            </a:r>
            <a:r>
              <a:rPr lang="en-US" sz="2800" dirty="0"/>
              <a:t>)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sr-Latn-RS" dirty="0" smtClean="0"/>
              <a:t>Helmet </a:t>
            </a:r>
          </a:p>
          <a:p>
            <a:pPr marL="525780" indent="-457200">
              <a:buAutoNum type="arabicPeriod"/>
            </a:pPr>
            <a:endParaRPr lang="sr-Latn-RS" dirty="0"/>
          </a:p>
          <a:p>
            <a:pPr marL="525780" indent="-457200">
              <a:buAutoNum type="arabicPeriod"/>
            </a:pPr>
            <a:r>
              <a:rPr lang="sr-Latn-RS" dirty="0" smtClean="0"/>
              <a:t>Sword </a:t>
            </a:r>
          </a:p>
          <a:p>
            <a:pPr marL="525780" indent="-457200">
              <a:buAutoNum type="arabicPeriod"/>
            </a:pPr>
            <a:endParaRPr lang="sr-Latn-RS" dirty="0"/>
          </a:p>
          <a:p>
            <a:pPr marL="525780" indent="-457200">
              <a:buAutoNum type="arabicPeriod"/>
            </a:pPr>
            <a:r>
              <a:rPr lang="sr-Latn-RS" dirty="0" smtClean="0"/>
              <a:t>Flag </a:t>
            </a:r>
          </a:p>
        </p:txBody>
      </p:sp>
    </p:spTree>
    <p:extLst>
      <p:ext uri="{BB962C8B-B14F-4D97-AF65-F5344CB8AC3E}">
        <p14:creationId xmlns:p14="http://schemas.microsoft.com/office/powerpoint/2010/main" val="30865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GOOD LUCK!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 smtClean="0">
                <a:sym typeface="Wingdings" pitchFamily="2" charset="2"/>
              </a:rPr>
              <a:t>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684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Prideve koji se završavaju nastavcima ED/ING ste sigurno viđali u rečenicama. Nemojte ih mešati sa rečenicama koje u sebi sadrže glagol (predikat) koji se završava nekim od ova dva nastavka. Potrebno je znati koje značenje rečenica ima ili prepoznati koju funkciju vrši data reč u rečenici kako ne bi došlo do greške.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9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Na primer: </a:t>
            </a:r>
          </a:p>
          <a:p>
            <a:pPr marL="68580" indent="0">
              <a:buNone/>
            </a:pPr>
            <a:endParaRPr lang="sr-Latn-RS" dirty="0"/>
          </a:p>
          <a:p>
            <a:pPr marL="68580" indent="0">
              <a:buNone/>
            </a:pPr>
            <a:r>
              <a:rPr lang="sr-Latn-RS" dirty="0" smtClean="0"/>
              <a:t>1. I </a:t>
            </a:r>
            <a:r>
              <a:rPr lang="sr-Latn-RS" b="1" dirty="0" smtClean="0"/>
              <a:t>embarassed</a:t>
            </a:r>
            <a:r>
              <a:rPr lang="sr-Latn-RS" dirty="0" smtClean="0"/>
              <a:t> her yesterday. </a:t>
            </a:r>
          </a:p>
          <a:p>
            <a:pPr marL="68580" indent="0">
              <a:buNone/>
            </a:pPr>
            <a:r>
              <a:rPr lang="sr-Latn-RS" dirty="0" smtClean="0"/>
              <a:t>2. She is </a:t>
            </a:r>
            <a:r>
              <a:rPr lang="sr-Latn-RS" b="1" dirty="0" smtClean="0"/>
              <a:t>embarassed</a:t>
            </a:r>
            <a:r>
              <a:rPr lang="sr-Latn-RS" dirty="0" smtClean="0"/>
              <a:t>. </a:t>
            </a:r>
          </a:p>
          <a:p>
            <a:pPr marL="68580" indent="0">
              <a:buNone/>
            </a:pPr>
            <a:endParaRPr lang="sr-Latn-RS" dirty="0"/>
          </a:p>
          <a:p>
            <a:pPr marL="68580" indent="0">
              <a:buNone/>
            </a:pPr>
            <a:r>
              <a:rPr lang="sr-Latn-RS" dirty="0" smtClean="0"/>
              <a:t>Dakle, u obe rečenice vidimo „istu“ reč, međutim ona ima potpuno drugačiju funkciju što dalje doprinosi tome da te dve rečenice imaju različito značenje. Isto je sa nastavkom 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72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Ono što je bitno da razlikujemo jeste sledeće – šta ako imamo dva glagola koji su nastali od iste reči (korena), jedan ima nastavak ED, a drugi ING? Da li oni imaju isto značenje?</a:t>
            </a:r>
          </a:p>
          <a:p>
            <a:endParaRPr lang="sr-Latn-RS" dirty="0"/>
          </a:p>
          <a:p>
            <a:pPr marL="68580" indent="0">
              <a:buNone/>
            </a:pPr>
            <a:r>
              <a:rPr lang="sr-Latn-RS" dirty="0" smtClean="0"/>
              <a:t>Odgovor je NE. Nemaju isto značenje jer se takođe koriste u različitim okolnostima.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7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To ćemo najbolje pokazati na primerima: </a:t>
            </a:r>
          </a:p>
          <a:p>
            <a:endParaRPr lang="sr-Latn-RS" dirty="0"/>
          </a:p>
          <a:p>
            <a:pPr marL="68580" indent="0">
              <a:buNone/>
            </a:pPr>
            <a:r>
              <a:rPr lang="sr-Latn-RS" dirty="0" smtClean="0"/>
              <a:t>INTEREST</a:t>
            </a:r>
            <a:r>
              <a:rPr lang="sr-Latn-RS" dirty="0" smtClean="0">
                <a:solidFill>
                  <a:srgbClr val="00B050"/>
                </a:solidFill>
              </a:rPr>
              <a:t>ED</a:t>
            </a:r>
            <a:r>
              <a:rPr lang="sr-Latn-RS" dirty="0" smtClean="0"/>
              <a:t>                       </a:t>
            </a:r>
          </a:p>
          <a:p>
            <a:pPr marL="68580" indent="0">
              <a:buNone/>
            </a:pPr>
            <a:r>
              <a:rPr lang="sr-Latn-RS" dirty="0" smtClean="0"/>
              <a:t>INTEREST</a:t>
            </a:r>
            <a:r>
              <a:rPr lang="sr-Latn-RS" dirty="0" smtClean="0">
                <a:solidFill>
                  <a:srgbClr val="00B050"/>
                </a:solidFill>
              </a:rPr>
              <a:t>ING</a:t>
            </a:r>
            <a:r>
              <a:rPr lang="sr-Latn-RS" dirty="0" smtClean="0"/>
              <a:t> </a:t>
            </a:r>
          </a:p>
          <a:p>
            <a:pPr marL="68580" indent="0">
              <a:buNone/>
            </a:pPr>
            <a:endParaRPr lang="sr-Latn-RS" dirty="0"/>
          </a:p>
          <a:p>
            <a:pPr marL="68580" indent="0">
              <a:buNone/>
            </a:pPr>
            <a:r>
              <a:rPr lang="sr-Latn-RS" dirty="0" smtClean="0"/>
              <a:t>Prvi pridev znači </a:t>
            </a:r>
            <a:r>
              <a:rPr lang="sr-Latn-RS" dirty="0" smtClean="0">
                <a:solidFill>
                  <a:srgbClr val="00B050"/>
                </a:solidFill>
              </a:rPr>
              <a:t>ZAINTERESOVAN</a:t>
            </a:r>
            <a:r>
              <a:rPr lang="sr-Latn-RS" dirty="0" smtClean="0"/>
              <a:t>, dok drugi ima značenje </a:t>
            </a:r>
            <a:r>
              <a:rPr lang="sr-Latn-RS" dirty="0" smtClean="0">
                <a:solidFill>
                  <a:srgbClr val="00B050"/>
                </a:solidFill>
              </a:rPr>
              <a:t>INTERESANTAN</a:t>
            </a:r>
            <a:r>
              <a:rPr lang="sr-Latn-RS" dirty="0" smtClean="0"/>
              <a:t>. Kao i u srpskom jeziku, razlika je jednostavna i lako uočljiva. Prvi koristimo kada želimo da kažemo kako se neko oseća, dok drugi oblik koristimo da opišemo nekoga/nešto.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08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sr-Latn-RS" dirty="0" smtClean="0"/>
              <a:t>I am </a:t>
            </a:r>
            <a:r>
              <a:rPr lang="sr-Latn-RS" dirty="0" smtClean="0">
                <a:solidFill>
                  <a:srgbClr val="00B050"/>
                </a:solidFill>
              </a:rPr>
              <a:t>interested</a:t>
            </a:r>
            <a:r>
              <a:rPr lang="sr-Latn-RS" dirty="0" smtClean="0"/>
              <a:t> in science. </a:t>
            </a:r>
          </a:p>
          <a:p>
            <a:pPr marL="68580" indent="0">
              <a:buNone/>
            </a:pPr>
            <a:r>
              <a:rPr lang="sr-Latn-RS" dirty="0" smtClean="0"/>
              <a:t>Science is very </a:t>
            </a:r>
            <a:r>
              <a:rPr lang="sr-Latn-RS" dirty="0" smtClean="0">
                <a:solidFill>
                  <a:srgbClr val="00B050"/>
                </a:solidFill>
              </a:rPr>
              <a:t>interesting</a:t>
            </a:r>
            <a:r>
              <a:rPr lang="sr-Latn-RS" dirty="0" smtClean="0"/>
              <a:t>. </a:t>
            </a:r>
          </a:p>
          <a:p>
            <a:pPr marL="68580" indent="0">
              <a:buNone/>
            </a:pPr>
            <a:endParaRPr lang="sr-Latn-RS" dirty="0" smtClean="0"/>
          </a:p>
          <a:p>
            <a:pPr marL="68580" indent="0">
              <a:buNone/>
            </a:pPr>
            <a:r>
              <a:rPr lang="sr-Latn-RS" dirty="0" smtClean="0"/>
              <a:t>U knjizi na strani 48 u vežbanju 2a imate listu prideva koje treba da pretvorite u neki od ova dva oblika. Potom, koristeći oblike iz vežbanja 2a, dovršite zadatak 2b na istoj strani, kao i </a:t>
            </a:r>
            <a:r>
              <a:rPr lang="sr-Latn-RS" i="1" dirty="0" smtClean="0"/>
              <a:t>Reading</a:t>
            </a:r>
            <a:r>
              <a:rPr lang="sr-Latn-RS" dirty="0" smtClean="0"/>
              <a:t> vežbanje. Na sledećem slajdu ćete pronaći još rečenica koje treba da popunite odgovarajućim oblikom prideva (u svesci – nije obavezno). Proverite značenja nekih reči za koje niste sigurni.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6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83355" y="-1257102"/>
            <a:ext cx="6381870" cy="9353274"/>
          </a:xfrm>
        </p:spPr>
      </p:pic>
    </p:spTree>
    <p:extLst>
      <p:ext uri="{BB962C8B-B14F-4D97-AF65-F5344CB8AC3E}">
        <p14:creationId xmlns:p14="http://schemas.microsoft.com/office/powerpoint/2010/main" val="345375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sr-Latn-RS" dirty="0" smtClean="0"/>
              <a:t>Od sledećeg slajda počinje nekoliko zadataka koji su ovonedeljni domaći zadatak kao što je navedeno u PDF dokumentu na sajtu škole. Zadatke radite u svesci tako što napišete samo </a:t>
            </a:r>
            <a:r>
              <a:rPr lang="sr-Latn-RS" dirty="0" smtClean="0">
                <a:solidFill>
                  <a:srgbClr val="00B050"/>
                </a:solidFill>
              </a:rPr>
              <a:t>redni broj zadatka, redni broj primera i vaše rešenje (odgovor). </a:t>
            </a:r>
            <a:r>
              <a:rPr lang="sr-Latn-RS" dirty="0" smtClean="0"/>
              <a:t>NIJE potrebno prepisivati ceo zadatak i cele rečenice. Domaći predati u narednih sedam dana (do nedelje) i fotografiju poslati na mejl. U polju SUBJECT staviti ime, prezime i odeljenje.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5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1. Put the verbs from the brackets into </a:t>
            </a:r>
            <a:r>
              <a:rPr lang="sr-Latn-RS" sz="3200" b="1" dirty="0" smtClean="0"/>
              <a:t>–ing </a:t>
            </a:r>
            <a:r>
              <a:rPr lang="sr-Latn-RS" sz="3200" dirty="0" smtClean="0"/>
              <a:t>form or </a:t>
            </a:r>
            <a:r>
              <a:rPr lang="en-US" sz="3200" b="1" dirty="0" smtClean="0"/>
              <a:t>to + </a:t>
            </a:r>
            <a:r>
              <a:rPr lang="sr-Latn-RS" sz="3200" b="1" dirty="0" smtClean="0"/>
              <a:t>infinitive</a:t>
            </a:r>
            <a:r>
              <a:rPr lang="sr-Latn-R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sr-Latn-RS" dirty="0" smtClean="0"/>
              <a:t>I need </a:t>
            </a:r>
            <a:r>
              <a:rPr lang="en-US" dirty="0" smtClean="0"/>
              <a:t>_________ (go) to the hospital. </a:t>
            </a:r>
          </a:p>
          <a:p>
            <a:pPr marL="525780" indent="-457200">
              <a:buAutoNum type="arabicPeriod"/>
            </a:pPr>
            <a:r>
              <a:rPr lang="en-US" dirty="0" smtClean="0"/>
              <a:t>She wanted ___________ (throw) the gift. </a:t>
            </a:r>
          </a:p>
          <a:p>
            <a:pPr marL="525780" indent="-457200">
              <a:buAutoNum type="arabicPeriod"/>
            </a:pPr>
            <a:r>
              <a:rPr lang="en-US" dirty="0" smtClean="0"/>
              <a:t>He imagined ________ (live)by the sea. </a:t>
            </a:r>
          </a:p>
          <a:p>
            <a:pPr marL="525780" indent="-457200">
              <a:buAutoNum type="arabicPeriod"/>
            </a:pPr>
            <a:r>
              <a:rPr lang="en-US" dirty="0" smtClean="0"/>
              <a:t>They refused _________ (call) Molly. </a:t>
            </a:r>
          </a:p>
          <a:p>
            <a:pPr marL="525780" indent="-457200">
              <a:buAutoNum type="arabicPeriod"/>
            </a:pPr>
            <a:r>
              <a:rPr lang="en-US" dirty="0" smtClean="0"/>
              <a:t>Susan promised __________ (help) her friend.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4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</TotalTime>
  <Words>513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ADJECTIVES  (-ED/-ING)</vt:lpstr>
      <vt:lpstr>Adjectives</vt:lpstr>
      <vt:lpstr>Adjectives</vt:lpstr>
      <vt:lpstr>Adjectives </vt:lpstr>
      <vt:lpstr>Adjectives</vt:lpstr>
      <vt:lpstr>Adjectives</vt:lpstr>
      <vt:lpstr>PowerPoint Presentation</vt:lpstr>
      <vt:lpstr>HOMEWORK</vt:lpstr>
      <vt:lpstr>1. Put the verbs from the brackets into –ing form or to + infinitive:</vt:lpstr>
      <vt:lpstr>2. Describe the scene by combining these sentences into one:</vt:lpstr>
      <vt:lpstr>3. Describe these words in one or two sentences (svojim rečima): </vt:lpstr>
      <vt:lpstr>GOOD LUCK!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7</cp:revision>
  <dcterms:created xsi:type="dcterms:W3CDTF">2020-04-05T15:48:50Z</dcterms:created>
  <dcterms:modified xsi:type="dcterms:W3CDTF">2020-04-05T16:52:44Z</dcterms:modified>
</cp:coreProperties>
</file>